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67" r:id="rId2"/>
    <p:sldId id="274" r:id="rId3"/>
    <p:sldId id="275" r:id="rId4"/>
    <p:sldId id="257" r:id="rId5"/>
    <p:sldId id="259" r:id="rId6"/>
    <p:sldId id="270" r:id="rId7"/>
    <p:sldId id="276" r:id="rId8"/>
    <p:sldId id="277" r:id="rId9"/>
    <p:sldId id="278" r:id="rId10"/>
    <p:sldId id="279" r:id="rId11"/>
    <p:sldId id="280" r:id="rId12"/>
    <p:sldId id="283" r:id="rId13"/>
    <p:sldId id="266" r:id="rId14"/>
    <p:sldId id="265" r:id="rId15"/>
    <p:sldId id="271" r:id="rId16"/>
    <p:sldId id="273" r:id="rId1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1" autoAdjust="0"/>
  </p:normalViewPr>
  <p:slideViewPr>
    <p:cSldViewPr>
      <p:cViewPr>
        <p:scale>
          <a:sx n="150" d="100"/>
          <a:sy n="150" d="100"/>
        </p:scale>
        <p:origin x="474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5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5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r">
              <a:defRPr sz="1200"/>
            </a:lvl1pPr>
          </a:lstStyle>
          <a:p>
            <a:fld id="{C3741D3D-0B75-4F2A-8525-F54346656952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91" tIns="45446" rIns="90891" bIns="4544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0891" tIns="45446" rIns="90891" bIns="4544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5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5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r">
              <a:defRPr sz="1200"/>
            </a:lvl1pPr>
          </a:lstStyle>
          <a:p>
            <a:fld id="{3575E52E-E61D-410E-8C7D-7EAA4527FB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34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0D3163-C4DC-4AC4-9AD4-6501C0A91968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DD811-24EA-4EEB-9CFD-165EF85AF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405942493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28140" y="1435547"/>
            <a:ext cx="74168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дошкольного 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образования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5168" y="2636912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Муниципального автономного дошкольного образовательного учреждения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«Детский сад с приоритетным осуществлением деятельности по художественно-эстетическому направлению развития детей № 18» 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4408" y="1540502"/>
            <a:ext cx="7164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ОБРАЗОВАТЕЛЬНАЯ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ПРОГРАММА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625752"/>
            <a:ext cx="1944216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Образовательная область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Художественно-эстетическое 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1540" y="1556792"/>
            <a:ext cx="78095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предполагает: развитие предпосылок ценностно-смыслового восприятия и понимания мира природы и произведений искусства (словесного, музыкального, изобразительного); становление эстетического и эмоционально-нравственного отношения к окружающему миру, воспитание эстетического вкуса; формирование элементарных представлений о видах искусства (музыка, живопись, театр, народное искусство и другое); 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 освоение разнообразных средств художественной выразительности в различных видах искусства; реализацию художественно-творческих способностей ребенка в повседневной жизни и различных видах досуговой деятельности (праздники, развлечения и другое); 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</p:txBody>
      </p:sp>
    </p:spTree>
    <p:extLst>
      <p:ext uri="{BB962C8B-B14F-4D97-AF65-F5344CB8AC3E}">
        <p14:creationId xmlns:p14="http://schemas.microsoft.com/office/powerpoint/2010/main" val="701497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Образовательная область «Физическое 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9688" y="1772816"/>
            <a:ext cx="84932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Предполагает приобретение </a:t>
            </a:r>
            <a:r>
              <a:rPr lang="ru-RU" dirty="0"/>
              <a:t>ребенком двигательного опыта в различных видах деятельности детей, развитие психофизических качеств (быстрота, сила, ловкость, выносливость, гибкость), координационных способностей, крупных групп мышц и мелкой моторики; формирование опорно-двигательного аппарата, развитие равновесия, глазомера, ориентировки в пространстве; овладение основными движениями (метание, ползание, лазанье, ходьба, бег, прыжки); обучение 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 воспитание нравственно-волевых качеств (воля, смелость, выдержка и другое); воспитание интереса к различным видам спорта и чувства гордости за выдающиеся достижения российских спортсменов; приобщение к здоровому образу жизни и активному отдыху, 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здоровью окружающих.</a:t>
            </a:r>
          </a:p>
        </p:txBody>
      </p:sp>
    </p:spTree>
    <p:extLst>
      <p:ext uri="{BB962C8B-B14F-4D97-AF65-F5344CB8AC3E}">
        <p14:creationId xmlns:p14="http://schemas.microsoft.com/office/powerpoint/2010/main" val="3033051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53400" cy="129614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 ДО осуществляется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ежедневно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8136904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20000"/>
              </a:lnSpc>
              <a:spcAft>
                <a:spcPts val="0"/>
              </a:spcAft>
            </a:pP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организованной образовательной деятельности с детьми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ходе режимных моментов,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самостоятельной деятельности детей в различных видах детской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деятельности,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взаимодействия с семьями детей по реализации программы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587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357298"/>
            <a:ext cx="7772400" cy="2857079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5188" y="2671640"/>
            <a:ext cx="8326660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Специалисты: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музыкальный руководитель  - 1;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учитель-логопед –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1;  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инструктор по физкультуре -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квалификационных категорий педагогов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высшая квалификационная категория –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первая квалификационная категория –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имеют образование:</a:t>
            </a:r>
          </a:p>
          <a:p>
            <a:pPr marL="742950" lvl="1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 -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Характеристика    кадрового потенциала ДОУ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3938" y="648290"/>
            <a:ext cx="7564140" cy="702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группах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общеразвивающей направленности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работают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воспитатели и  специалисты</a:t>
            </a:r>
            <a:endParaRPr lang="ru-RU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8676" y="65790"/>
            <a:ext cx="7772400" cy="1785950"/>
          </a:xfrm>
        </p:spPr>
        <p:txBody>
          <a:bodyPr>
            <a:normAutofit/>
          </a:bodyPr>
          <a:lstStyle/>
          <a:p>
            <a:pPr indent="457200">
              <a:lnSpc>
                <a:spcPct val="12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цели взаимодействия детского сада с семьёй –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 и организации коррекционно-образовательного процесса.</a:t>
            </a:r>
          </a:p>
          <a:p>
            <a:pPr indent="457200">
              <a:lnSpc>
                <a:spcPct val="120000"/>
              </a:lnSpc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43050"/>
            <a:ext cx="7772400" cy="1000132"/>
          </a:xfrm>
        </p:spPr>
        <p:txBody>
          <a:bodyPr/>
          <a:lstStyle/>
          <a:p>
            <a:pPr algn="ctr"/>
            <a:r>
              <a:rPr lang="ru-RU" sz="2400" b="1" dirty="0"/>
              <a:t> </a:t>
            </a:r>
            <a:r>
              <a:rPr lang="ru-RU" sz="24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Взаимодействие педагогического коллектива</a:t>
            </a:r>
            <a:br>
              <a:rPr lang="ru-RU" sz="24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 семьями воспитанников</a:t>
            </a:r>
            <a:endParaRPr lang="ru-RU" sz="2400" b="1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674512"/>
            <a:ext cx="8143932" cy="26161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Основные формы взаимодействия с семьёй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338076"/>
              </p:ext>
            </p:extLst>
          </p:nvPr>
        </p:nvGraphicFramePr>
        <p:xfrm>
          <a:off x="360079" y="2967453"/>
          <a:ext cx="8604410" cy="3426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0882"/>
                <a:gridCol w="1720882"/>
                <a:gridCol w="1720882"/>
                <a:gridCol w="1720882"/>
                <a:gridCol w="1720882"/>
              </a:tblGrid>
              <a:tr h="964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Просвещение родителей (законных представителей), повышение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spc="-100" dirty="0">
                          <a:effectLst/>
                        </a:rPr>
                        <a:t>Информирование</a:t>
                      </a:r>
                      <a:r>
                        <a:rPr lang="ru-RU" sz="1200" spc="-1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родителей (законных представителей) и общественности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Поддержка родителей (законных представителей)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Взаимодействие с родителями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(законными </a:t>
                      </a:r>
                      <a:r>
                        <a:rPr lang="ru-RU" sz="1200" spc="-100">
                          <a:effectLst/>
                        </a:rPr>
                        <a:t>представителями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Вовлечение в совместную</a:t>
                      </a:r>
                      <a:endParaRPr lang="ru-RU" sz="1100">
                        <a:effectLst/>
                      </a:endParaRPr>
                    </a:p>
                    <a:p>
                      <a:pPr marL="1066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образовательная воспитательная деятельность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746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Повышение их правовой, психолого-педагогической компетентности в вопросах охраны и укрепления здоровья, развития и образования детей;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1500"/>
                        </a:spcAft>
                      </a:pPr>
                      <a:r>
                        <a:rPr lang="ru-RU" sz="1200">
                          <a:effectLst/>
                        </a:rPr>
                        <a:t>О целях ДОУ,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Способствование развитию ответственного и осознанного родительства как базовой основы благополучия семьи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Построение взаимодействия в форме сотрудничества и установления партнерских отношений с родителями (законными </a:t>
                      </a:r>
                      <a:r>
                        <a:rPr lang="ru-RU" sz="1200" spc="-100" dirty="0">
                          <a:effectLst/>
                        </a:rPr>
                        <a:t>представителями</a:t>
                      </a:r>
                      <a:r>
                        <a:rPr lang="ru-RU" sz="1200" dirty="0">
                          <a:effectLst/>
                        </a:rPr>
                        <a:t>) детей младенческого, раннего и дошкольного возраста для решения образовательных задач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969" marR="57969" marT="9153" marB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Вовлечение родителей (законных представителей) в образовательный процесс</a:t>
                      </a:r>
                    </a:p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46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31AFEFE0-07A8-4C67-BB9B-6E8B1BE57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802AD02-F198-4E82-9074-808223B00331}"/>
              </a:ext>
            </a:extLst>
          </p:cNvPr>
          <p:cNvSpPr/>
          <p:nvPr/>
        </p:nvSpPr>
        <p:spPr>
          <a:xfrm>
            <a:off x="1615188" y="332656"/>
            <a:ext cx="7308304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69900">
              <a:lnSpc>
                <a:spcPct val="13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 является обязательной частью </a:t>
            </a:r>
            <a:r>
              <a:rPr lang="ru-RU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 реализуемой в ДОУ. </a:t>
            </a:r>
            <a:endParaRPr lang="ru-RU" sz="16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/>
              <a:t>Рабочая программа </a:t>
            </a:r>
            <a:r>
              <a:rPr lang="ru-RU" sz="1600" dirty="0"/>
              <a:t>воспитания </a:t>
            </a:r>
            <a:r>
              <a:rPr lang="ru-RU" sz="1600" dirty="0" smtClean="0"/>
              <a:t>МАДОУ №18 основана </a:t>
            </a:r>
            <a:r>
              <a:rPr lang="ru-RU" sz="1600" dirty="0"/>
              <a:t>на воплощении национального воспитательного идеала, который понимается как высшая цель образования, нравственное (идеальное) представление о человеке.</a:t>
            </a:r>
          </a:p>
          <a:p>
            <a:r>
              <a:rPr lang="ru-RU" sz="1600" dirty="0"/>
              <a:t>Под воспитанием понимается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</a:t>
            </a:r>
            <a:r>
              <a:rPr lang="ru-RU" sz="1600" dirty="0" smtClean="0"/>
              <a:t>среде. </a:t>
            </a:r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472608"/>
            <a:ext cx="1385392" cy="13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3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77014ADD-3188-4392-A57A-3BAA1B94B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96624"/>
            <a:ext cx="7620000" cy="340093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программе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№18 прилагается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ежегодный календарный план воспитательной работы.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B9E3E9E-A0FB-4D0E-8439-63765EC2D4D1}"/>
              </a:ext>
            </a:extLst>
          </p:cNvPr>
          <p:cNvSpPr/>
          <p:nvPr/>
        </p:nvSpPr>
        <p:spPr>
          <a:xfrm>
            <a:off x="539552" y="455381"/>
            <a:ext cx="81219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В рабочей программе воспитания духовно-нравственные ценности и принятые в российском обществе правила и нормы поведения нашли свое отражение в основных направлениях воспитательной работы ДОУ.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9552" y="3143392"/>
            <a:ext cx="8387209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800" dirty="0"/>
              <a:t>Основу воспитания на всех уровнях, начиная с дошкольного, составляют традиционные ценности российского общества. Традиционные ценности - это нравственные ориентиры, формирующие мировоззрение граждан России, передаваемые от поколения к поколению, лежащие в основе общероссийской гражданской идентичности и единого культурного пространства страны, укрепляющие гражданское единство, нашедшие свое уникальное, самобытное проявление в духовном, историческом и культурном развитии многонационального народа </a:t>
            </a:r>
            <a:r>
              <a:rPr lang="ru-RU" sz="1800" dirty="0" smtClean="0"/>
              <a:t>России.</a:t>
            </a:r>
            <a:endParaRPr lang="ru-RU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30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ВОЗРАСТНЫЕ И ИНЫЕ КАТЕГОРИИ ДЕТЕЙ, </a:t>
            </a:r>
            <a:br>
              <a:rPr lang="ru-RU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</a:br>
            <a:r>
              <a:rPr lang="ru-RU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НА КОТОРЫХ ОРИЕНТИРОВАНА </a:t>
            </a:r>
            <a:br>
              <a:rPr lang="ru-RU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</a:br>
            <a:r>
              <a:rPr lang="ru-RU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ОБРАЗОВАТЕЛЬНАЯ ПРОГРАММА</a:t>
            </a:r>
            <a:r>
              <a:rPr lang="ru-RU" sz="14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/>
            </a:r>
            <a:br>
              <a:rPr lang="ru-RU" sz="14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</a:br>
            <a:endParaRPr lang="ru-RU" dirty="0">
              <a:cs typeface="Aharoni" panose="02010803020104030203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72816"/>
            <a:ext cx="7848872" cy="291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96988" y="1772816"/>
            <a:ext cx="718254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МАДОУ №18 разработана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творческой группой педагогов и специалистов ДОО при активном участии Совета родителей и утверждена в соответствии с федеральной образовательной программой дошкольного образования и федеральным государственным образовательным стандартом дошкольного образования, а также дополнительными образовательными программами по приоритетным направлениям деятельности.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5415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программа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МАДОУ №18 предназначена</a:t>
            </a:r>
            <a:r>
              <a:rPr lang="ru-RU" sz="1200" spc="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12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12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12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полутора лет</a:t>
            </a:r>
            <a:r>
              <a:rPr lang="ru-RU" sz="12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8 лет, посещающих общеразвивающие группы. Программа</a:t>
            </a:r>
            <a:r>
              <a:rPr lang="ru-RU" sz="1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реализуется</a:t>
            </a:r>
            <a:r>
              <a:rPr lang="ru-RU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2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</a:t>
            </a:r>
            <a:r>
              <a:rPr lang="ru-RU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языке</a:t>
            </a:r>
            <a:r>
              <a:rPr lang="ru-RU" sz="1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</a:t>
            </a:r>
            <a:r>
              <a:rPr lang="ru-RU" sz="1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Федерации - 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русский.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2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ДОУ</a:t>
            </a:r>
            <a:r>
              <a:rPr lang="ru-RU" sz="12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функционируют</a:t>
            </a:r>
            <a:r>
              <a:rPr lang="ru-RU" sz="12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ледующие группы общеразвивающей</a:t>
            </a:r>
            <a:r>
              <a:rPr lang="ru-RU" sz="12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 раннего</a:t>
            </a:r>
            <a:r>
              <a:rPr lang="ru-RU" sz="12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(1,5-2 лет),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 раннего</a:t>
            </a:r>
            <a:r>
              <a:rPr lang="ru-RU" sz="12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(2-3</a:t>
            </a:r>
            <a:r>
              <a:rPr lang="ru-RU" sz="1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года),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</a:t>
            </a:r>
            <a:r>
              <a:rPr lang="ru-RU" sz="12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младшего</a:t>
            </a:r>
            <a:r>
              <a:rPr lang="ru-RU" sz="12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дошкольного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(3-4</a:t>
            </a:r>
            <a:r>
              <a:rPr lang="ru-RU" sz="1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года),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 среднего</a:t>
            </a:r>
            <a:r>
              <a:rPr lang="ru-RU" sz="1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дошкольного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(4-5</a:t>
            </a:r>
            <a:r>
              <a:rPr lang="ru-RU" sz="1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лет),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 старшего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дошкольного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(5-6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лет),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SzPts val="1300"/>
              <a:buFont typeface="Symbol" panose="05050102010706020507" pitchFamily="18" charset="2"/>
              <a:buChar char=""/>
              <a:tabLst>
                <a:tab pos="270510" algn="l"/>
                <a:tab pos="647700" algn="l"/>
                <a:tab pos="648335" algn="l"/>
              </a:tabLst>
            </a:pP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группы</a:t>
            </a:r>
            <a:r>
              <a:rPr lang="ru-RU" sz="1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ru-RU" sz="12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 старшего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дошкольного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возраста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группа</a:t>
            </a:r>
            <a:r>
              <a:rPr lang="ru-RU" sz="12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(6-8 лет).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Ежегодный</a:t>
            </a:r>
            <a:r>
              <a:rPr lang="ru-RU" sz="1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контингент</a:t>
            </a:r>
            <a:r>
              <a:rPr lang="ru-RU" sz="1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1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определяется</a:t>
            </a:r>
            <a:r>
              <a:rPr lang="ru-RU" sz="1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социальным</a:t>
            </a:r>
            <a:r>
              <a:rPr lang="ru-RU" sz="1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заказом</a:t>
            </a:r>
            <a:r>
              <a:rPr lang="ru-RU" sz="1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(потребностями)</a:t>
            </a:r>
            <a:r>
              <a:rPr lang="ru-RU" sz="1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(законных представителей)</a:t>
            </a:r>
            <a:r>
              <a:rPr lang="ru-RU" sz="1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воспитанников.</a:t>
            </a:r>
            <a:r>
              <a:rPr lang="ru-RU" sz="1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z="12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</a:t>
            </a:r>
            <a:r>
              <a:rPr lang="ru-RU" sz="12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</a:t>
            </a:r>
            <a:r>
              <a:rPr lang="ru-RU" sz="12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процесса:</a:t>
            </a:r>
            <a:r>
              <a:rPr lang="ru-RU" sz="12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ДОУ</a:t>
            </a:r>
            <a:r>
              <a:rPr lang="ru-RU" sz="12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работает</a:t>
            </a:r>
            <a:r>
              <a:rPr lang="ru-RU" sz="12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2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условиях</a:t>
            </a:r>
            <a:r>
              <a:rPr lang="ru-RU" sz="12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2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10,5 -часового</a:t>
            </a:r>
            <a:r>
              <a:rPr lang="ru-RU" sz="12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пребывания.</a:t>
            </a:r>
            <a:r>
              <a:rPr lang="ru-RU" sz="12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Группы</a:t>
            </a:r>
            <a:r>
              <a:rPr lang="ru-RU" sz="12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функционируют</a:t>
            </a:r>
            <a:r>
              <a:rPr lang="ru-RU" sz="1200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режиме</a:t>
            </a:r>
            <a:r>
              <a:rPr lang="ru-RU" sz="1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5-дневной рабочей</a:t>
            </a:r>
            <a:r>
              <a:rPr lang="ru-RU" sz="1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недели.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разработке Образовательной программы ДО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МАДОУ №18 учитывались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виды групп, режим функционирования, контингент воспитанников, основные направления деятельности ДОУ по Уставу, а также лучшие педагогические традиции и достижения дошкольного учреждения.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0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sz="2800" dirty="0" smtClean="0"/>
              <a:t>ССЫЛКА НА ФОП ДО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2411760" y="1769880"/>
            <a:ext cx="6400800" cy="44196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Образовательная программа ДО </a:t>
            </a:r>
            <a:r>
              <a:rPr lang="ru-RU" dirty="0" smtClean="0"/>
              <a:t>                    МАДОУ № 18 </a:t>
            </a:r>
            <a:r>
              <a:rPr lang="ru-RU" dirty="0"/>
              <a:t>опирается на </a:t>
            </a:r>
            <a:r>
              <a:rPr lang="ru-RU" b="1" dirty="0"/>
              <a:t>Федеральную образовательную программу дошкольного образования</a:t>
            </a:r>
            <a:r>
              <a:rPr lang="ru-RU" dirty="0"/>
              <a:t> </a:t>
            </a:r>
            <a:r>
              <a:rPr lang="ru-RU" u="sng" dirty="0" smtClean="0">
                <a:hlinkClick r:id="rId2"/>
              </a:rPr>
              <a:t>ФОП ДО</a:t>
            </a:r>
            <a:r>
              <a:rPr lang="ru-RU" dirty="0" smtClean="0"/>
              <a:t>, </a:t>
            </a:r>
            <a:r>
              <a:rPr lang="ru-RU" dirty="0"/>
              <a:t>утвержденную Приказом Министерства просвещения Российской федерации №1028 от 25 ноября 2022 г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ФОП ДО реализуется педагогическими работниками </a:t>
            </a:r>
            <a:r>
              <a:rPr lang="ru-RU" dirty="0" smtClean="0"/>
              <a:t>ДОУ </a:t>
            </a:r>
            <a:r>
              <a:rPr lang="ru-RU" dirty="0"/>
              <a:t>во всех помещениях и на территории детского сада, со всеми детьми </a:t>
            </a:r>
            <a:r>
              <a:rPr lang="ru-RU" dirty="0" smtClean="0"/>
              <a:t>ДОУ. </a:t>
            </a:r>
            <a:r>
              <a:rPr lang="ru-RU" dirty="0"/>
              <a:t>Составляет, примерно 60% от общего объема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75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08920"/>
          </a:xfrm>
        </p:spPr>
        <p:txBody>
          <a:bodyPr>
            <a:noAutofit/>
          </a:bodyPr>
          <a:lstStyle/>
          <a:p>
            <a:r>
              <a:rPr lang="ru-RU" sz="1800" dirty="0"/>
              <a:t>Целью </a:t>
            </a:r>
            <a:r>
              <a:rPr lang="ru-RU" sz="1800" dirty="0" smtClean="0"/>
              <a:t>Образовательной программы </a:t>
            </a:r>
            <a:r>
              <a:rPr lang="ru-RU" sz="1800" dirty="0"/>
              <a:t>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r>
              <a:rPr lang="ru-RU" sz="1800" dirty="0"/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 </a:t>
            </a:r>
          </a:p>
          <a:p>
            <a:endParaRPr lang="ru-RU" sz="1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95504" y="764704"/>
            <a:ext cx="4171014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/>
              <a:t>Цель </a:t>
            </a:r>
            <a:r>
              <a:rPr lang="ru-RU" b="1" dirty="0"/>
              <a:t>реализации </a:t>
            </a:r>
            <a:r>
              <a:rPr lang="ru-RU" b="1" dirty="0" smtClean="0"/>
              <a:t>ОП </a:t>
            </a:r>
            <a:r>
              <a:rPr lang="ru-RU" b="1" dirty="0"/>
              <a:t>ДО </a:t>
            </a:r>
            <a:r>
              <a:rPr lang="ru-RU" b="1" dirty="0" smtClean="0"/>
              <a:t>МАДОУ № 18: </a:t>
            </a:r>
            <a:endParaRPr lang="ru-RU" b="1" dirty="0"/>
          </a:p>
          <a:p>
            <a:pPr algn="ctr"/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28" y="2643182"/>
            <a:ext cx="7415242" cy="3643338"/>
          </a:xfrm>
        </p:spPr>
        <p:txBody>
          <a:bodyPr>
            <a:noAutofit/>
          </a:bodyPr>
          <a:lstStyle/>
          <a:p>
            <a:endParaRPr lang="ru-RU" sz="1800" dirty="0">
              <a:latin typeface="Cambria" pitchFamily="18" charset="0"/>
            </a:endParaRPr>
          </a:p>
          <a:p>
            <a:endParaRPr lang="ru-RU" sz="1800" dirty="0">
              <a:latin typeface="Cambria" pitchFamily="18" charset="0"/>
            </a:endParaRP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643050"/>
            <a:ext cx="21418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Задачи: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329" y="235272"/>
            <a:ext cx="856720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Цель </a:t>
            </a:r>
            <a:r>
              <a:rPr lang="ru-RU" sz="1400" dirty="0"/>
              <a:t>Федеральной программы достигается через решение следующих задач: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приобщение детей (в соответствии с возрастными особенностями) к базовым ценностям российского народа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жизнь</a:t>
            </a:r>
            <a:r>
              <a:rPr lang="ru-RU" sz="1400" dirty="0"/>
              <a:t>, достоинство, права и свободы человека, патриотизм, гражданственность, высокие </a:t>
            </a:r>
            <a:r>
              <a:rPr lang="ru-RU" sz="1400" dirty="0" smtClean="0"/>
              <a:t>нравственные,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ru-RU" sz="1400" dirty="0"/>
          </a:p>
          <a:p>
            <a:endParaRPr lang="ru-RU" sz="1400" dirty="0"/>
          </a:p>
          <a:p>
            <a:r>
              <a:rPr lang="ru-RU" sz="1400" dirty="0" smtClean="0"/>
              <a:t>         идеалы</a:t>
            </a:r>
            <a:r>
              <a:rPr lang="ru-RU" sz="1400" dirty="0"/>
              <a:t>, крепкая семья, созидательный труд, приоритет духовного над материальным, гуманизм </a:t>
            </a:r>
            <a:r>
              <a:rPr lang="ru-RU" sz="1400" dirty="0" smtClean="0"/>
              <a:t>милосердие</a:t>
            </a:r>
            <a:r>
              <a:rPr lang="ru-RU" sz="1400" dirty="0"/>
              <a:t>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построение (структурирование) содержания образовательной деятельности на основе учета возрастных и индивидуальных особенностей развития;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052736"/>
            <a:ext cx="73448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ОП </a:t>
            </a:r>
            <a:r>
              <a:rPr lang="ru-RU" dirty="0"/>
              <a:t>ДО </a:t>
            </a:r>
            <a:r>
              <a:rPr lang="ru-RU" dirty="0" smtClean="0"/>
              <a:t>МАДОУ № 18 </a:t>
            </a:r>
            <a:r>
              <a:rPr lang="ru-RU" dirty="0"/>
              <a:t>состоит из обязательной части и части, формируемой участниками образовательных отношений. Данные части являются взаимодополняющими. Обязательная часть </a:t>
            </a:r>
            <a:r>
              <a:rPr lang="ru-RU" dirty="0" smtClean="0"/>
              <a:t>образовательной программы </a:t>
            </a:r>
            <a:r>
              <a:rPr lang="ru-RU" dirty="0"/>
              <a:t>обеспечивает развитие детей в пяти взаимодополняющих образовательных областях:</a:t>
            </a:r>
          </a:p>
          <a:p>
            <a:pPr>
              <a:lnSpc>
                <a:spcPct val="150000"/>
              </a:lnSpc>
            </a:pPr>
            <a:r>
              <a:rPr lang="ru-RU" dirty="0"/>
              <a:t>•	социально-коммуникативное развитие</a:t>
            </a:r>
          </a:p>
          <a:p>
            <a:pPr>
              <a:lnSpc>
                <a:spcPct val="150000"/>
              </a:lnSpc>
            </a:pPr>
            <a:r>
              <a:rPr lang="ru-RU" dirty="0"/>
              <a:t>•	познавательное развитие</a:t>
            </a:r>
          </a:p>
          <a:p>
            <a:pPr>
              <a:lnSpc>
                <a:spcPct val="150000"/>
              </a:lnSpc>
            </a:pPr>
            <a:r>
              <a:rPr lang="ru-RU" dirty="0"/>
              <a:t>•	речевое развитие</a:t>
            </a:r>
          </a:p>
          <a:p>
            <a:pPr>
              <a:lnSpc>
                <a:spcPct val="150000"/>
              </a:lnSpc>
            </a:pPr>
            <a:r>
              <a:rPr lang="ru-RU" dirty="0"/>
              <a:t>•	художественно-эстетическое развитие</a:t>
            </a:r>
          </a:p>
          <a:p>
            <a:pPr>
              <a:lnSpc>
                <a:spcPct val="150000"/>
              </a:lnSpc>
            </a:pPr>
            <a:r>
              <a:rPr lang="ru-RU" dirty="0"/>
              <a:t>•	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165762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Образовательная область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Социально-коммуникативное </a:t>
            </a:r>
            <a:r>
              <a:rPr lang="ru-RU" sz="2400" dirty="0" smtClean="0"/>
              <a:t>развитие»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700808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направлена </a:t>
            </a:r>
            <a:r>
              <a:rPr lang="ru-RU" dirty="0"/>
              <a:t>на: усвоение и присвоение норм, правил поведения и морально-нравственных ценностей, принятых в российском обществе; развитие общения ребенка со взрослыми и сверстниками, формирование готовности к совместной деятельности и сотрудничеству; 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ДОУ, региону проживания и стране в целом; развитие эмоциональной отзывчивости и сопереживания, социального и эмоционального интеллекта, воспитание гуманных чувств и отношений; развитие самостоятельности и инициативности, планирования и регуляции ребенком собственных действий; формирование позитивных установок к различным видам труда и творчества; формирование основ социальной навигации и безопасного поведения в быту и природе, социуме и </a:t>
            </a:r>
            <a:r>
              <a:rPr lang="ru-RU" dirty="0" err="1"/>
              <a:t>медиапространстве</a:t>
            </a:r>
            <a:r>
              <a:rPr lang="ru-RU" dirty="0"/>
              <a:t> (цифровой среде).</a:t>
            </a:r>
          </a:p>
        </p:txBody>
      </p:sp>
    </p:spTree>
    <p:extLst>
      <p:ext uri="{BB962C8B-B14F-4D97-AF65-F5344CB8AC3E}">
        <p14:creationId xmlns:p14="http://schemas.microsoft.com/office/powerpoint/2010/main" val="340923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Образовательная область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Познавательное развитие»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3875" y="1628800"/>
            <a:ext cx="8129126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20000"/>
              </a:lnSpc>
              <a:spcAft>
                <a:spcPts val="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направлена на: развитие любознательности, интереса и мотивации к познавательной деятельности; освоение сенсорных эталонов и перцептивных (обследовательских) действий, 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 формирование целостной картины мира, представлений об объектах окружающего мира, их свойствах и отношениях; формирование основ экологической культуры, знаний об особенностях и многообразии природы Родного края и различных континентов, о взаимосвязях внутри природных сообществ и роли человека в природе, правилах поведения в природной среде, воспитание гуманного отношения к природе; 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 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 формирование представлений о цифровых средствах познания окружающего мира, способах их безопасного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29453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Образовательная область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Речевое развитие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6729" y="1628800"/>
            <a:ext cx="801267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включает</a:t>
            </a:r>
            <a:r>
              <a:rPr lang="ru-RU" dirty="0"/>
              <a:t>: владение речью как средством коммуникации, познания и самовыражения; формирование правильного звукопроизношения; развитие звуковой и интонационной культуры речи; развитие фонематического слуха; обогащение активного и пассивного словарного запаса; развитие грамматически правильной и связной речи (диалогической и монологической); ознакомление с литературными произведениями различных жанров (фольклор, художественная и познавательная литература), формирование их осмысленного восприятия; развитие речевого творчества; формирование предпосылок к обучению грамоте.</a:t>
            </a:r>
          </a:p>
        </p:txBody>
      </p:sp>
    </p:spTree>
    <p:extLst>
      <p:ext uri="{BB962C8B-B14F-4D97-AF65-F5344CB8AC3E}">
        <p14:creationId xmlns:p14="http://schemas.microsoft.com/office/powerpoint/2010/main" val="3480171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ysClr val="windowText" lastClr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1865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Aharoni</vt:lpstr>
      <vt:lpstr>Arial</vt:lpstr>
      <vt:lpstr>Calibri</vt:lpstr>
      <vt:lpstr>Cambria</vt:lpstr>
      <vt:lpstr>Symbol</vt:lpstr>
      <vt:lpstr>Times New Roman</vt:lpstr>
      <vt:lpstr>Tw Cen MT</vt:lpstr>
      <vt:lpstr>Verdana</vt:lpstr>
      <vt:lpstr>Wingdings</vt:lpstr>
      <vt:lpstr>Wingdings 2</vt:lpstr>
      <vt:lpstr>Обычная</vt:lpstr>
      <vt:lpstr>Презентация PowerPoint</vt:lpstr>
      <vt:lpstr>ВОЗРАСТНЫЕ И ИНЫЕ КАТЕГОРИИ ДЕТЕЙ,  НА КОТОРЫХ ОРИЕНТИРОВАНА  ОБРАЗОВАТЕЛЬНАЯ ПРОГРАММА </vt:lpstr>
      <vt:lpstr>ССЫЛКА НА ФОП ДО </vt:lpstr>
      <vt:lpstr>Презентация PowerPoint</vt:lpstr>
      <vt:lpstr>Презентация PowerPoint</vt:lpstr>
      <vt:lpstr>Презентация PowerPoint</vt:lpstr>
      <vt:lpstr>Образовательная область  «Социально-коммуникативное развитие»</vt:lpstr>
      <vt:lpstr>Образовательная область  «Познавательное развитие»</vt:lpstr>
      <vt:lpstr>Образовательная область  «Речевое развитие»</vt:lpstr>
      <vt:lpstr>Образовательная область  «Художественно-эстетическое развитие»</vt:lpstr>
      <vt:lpstr>Образовательная область «Физическое развитие»</vt:lpstr>
      <vt:lpstr>Реализация ОП ДО осуществляется ежедневно</vt:lpstr>
      <vt:lpstr>Характеристика    кадрового потенциала ДОУ </vt:lpstr>
      <vt:lpstr> Взаимодействие педагогического коллектива  с семьями воспитанников</vt:lpstr>
      <vt:lpstr>Рабочая программа воспитания</vt:lpstr>
      <vt:lpstr>К рабочей программе воспитания МАДОУ №18 прилагается ежегодный календарный план воспитательной работы.    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</dc:title>
  <dc:creator>Игорь</dc:creator>
  <cp:lastModifiedBy>Пользователь</cp:lastModifiedBy>
  <cp:revision>97</cp:revision>
  <cp:lastPrinted>2018-09-03T12:01:16Z</cp:lastPrinted>
  <dcterms:created xsi:type="dcterms:W3CDTF">2014-01-03T02:52:05Z</dcterms:created>
  <dcterms:modified xsi:type="dcterms:W3CDTF">2023-11-07T12:38:13Z</dcterms:modified>
</cp:coreProperties>
</file>